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11337" y="2703614"/>
            <a:ext cx="3838575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5879" y="1107408"/>
            <a:ext cx="5031105" cy="1529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30296" y="3427171"/>
            <a:ext cx="7581900" cy="3488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8778" y="2873375"/>
            <a:ext cx="7835265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84530">
              <a:lnSpc>
                <a:spcPct val="100499"/>
              </a:lnSpc>
              <a:spcBef>
                <a:spcPts val="95"/>
              </a:spcBef>
            </a:pPr>
            <a:r>
              <a:rPr sz="4850" spc="-484" dirty="0">
                <a:solidFill>
                  <a:srgbClr val="FFFFFF"/>
                </a:solidFill>
              </a:rPr>
              <a:t>AI</a:t>
            </a:r>
            <a:r>
              <a:rPr sz="4850" spc="-240" dirty="0">
                <a:solidFill>
                  <a:srgbClr val="FFFFFF"/>
                </a:solidFill>
              </a:rPr>
              <a:t> </a:t>
            </a:r>
            <a:r>
              <a:rPr sz="4850" spc="-55" dirty="0">
                <a:solidFill>
                  <a:srgbClr val="FFFFFF"/>
                </a:solidFill>
              </a:rPr>
              <a:t>Checker</a:t>
            </a:r>
            <a:r>
              <a:rPr sz="4850" spc="-340" dirty="0">
                <a:solidFill>
                  <a:srgbClr val="FFFFFF"/>
                </a:solidFill>
              </a:rPr>
              <a:t> </a:t>
            </a:r>
            <a:r>
              <a:rPr sz="4850" spc="-585" dirty="0">
                <a:solidFill>
                  <a:srgbClr val="FFFFFF"/>
                </a:solidFill>
              </a:rPr>
              <a:t>:</a:t>
            </a:r>
            <a:r>
              <a:rPr sz="4850" spc="-240" dirty="0">
                <a:solidFill>
                  <a:srgbClr val="FFFFFF"/>
                </a:solidFill>
              </a:rPr>
              <a:t> </a:t>
            </a:r>
            <a:r>
              <a:rPr sz="4850" spc="-10" dirty="0">
                <a:solidFill>
                  <a:srgbClr val="FFFFFF"/>
                </a:solidFill>
              </a:rPr>
              <a:t>Classic </a:t>
            </a:r>
            <a:r>
              <a:rPr sz="4850" spc="-80" dirty="0">
                <a:solidFill>
                  <a:srgbClr val="FFFFFF"/>
                </a:solidFill>
              </a:rPr>
              <a:t>Checkers</a:t>
            </a:r>
            <a:r>
              <a:rPr sz="4850" spc="-330" dirty="0">
                <a:solidFill>
                  <a:srgbClr val="FFFFFF"/>
                </a:solidFill>
              </a:rPr>
              <a:t> </a:t>
            </a:r>
            <a:r>
              <a:rPr sz="4850" spc="-50" dirty="0">
                <a:solidFill>
                  <a:srgbClr val="FFFFFF"/>
                </a:solidFill>
              </a:rPr>
              <a:t>game</a:t>
            </a:r>
            <a:r>
              <a:rPr sz="4850" spc="-325" dirty="0">
                <a:solidFill>
                  <a:srgbClr val="FFFFFF"/>
                </a:solidFill>
              </a:rPr>
              <a:t> </a:t>
            </a:r>
            <a:r>
              <a:rPr sz="4850" spc="-65" dirty="0">
                <a:solidFill>
                  <a:srgbClr val="FFFFFF"/>
                </a:solidFill>
              </a:rPr>
              <a:t>with</a:t>
            </a:r>
            <a:r>
              <a:rPr sz="4850" spc="-325" dirty="0">
                <a:solidFill>
                  <a:srgbClr val="FFFFFF"/>
                </a:solidFill>
              </a:rPr>
              <a:t> </a:t>
            </a:r>
            <a:r>
              <a:rPr sz="4850" spc="-25" dirty="0">
                <a:solidFill>
                  <a:srgbClr val="FFFFFF"/>
                </a:solidFill>
              </a:rPr>
              <a:t>an</a:t>
            </a:r>
            <a:endParaRPr sz="4850" dirty="0"/>
          </a:p>
        </p:txBody>
      </p:sp>
      <p:sp>
        <p:nvSpPr>
          <p:cNvPr id="4" name="object 4"/>
          <p:cNvSpPr txBox="1"/>
          <p:nvPr/>
        </p:nvSpPr>
        <p:spPr>
          <a:xfrm>
            <a:off x="7007524" y="4359275"/>
            <a:ext cx="343789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b="1" spc="-90" dirty="0">
                <a:solidFill>
                  <a:srgbClr val="FFFFFF"/>
                </a:solidFill>
                <a:latin typeface="Verdana"/>
                <a:cs typeface="Verdana"/>
              </a:rPr>
              <a:t>intelligent</a:t>
            </a:r>
            <a:endParaRPr sz="48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24157" y="7424687"/>
            <a:ext cx="7842250" cy="244538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500505" marR="1492250" indent="1281430">
              <a:lnSpc>
                <a:spcPts val="3379"/>
              </a:lnSpc>
              <a:spcBef>
                <a:spcPts val="245"/>
              </a:spcBef>
            </a:pP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prepared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by: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Jenish</a:t>
            </a:r>
            <a:r>
              <a:rPr sz="28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Patel</a:t>
            </a:r>
            <a:r>
              <a:rPr sz="28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45" dirty="0">
                <a:solidFill>
                  <a:srgbClr val="FFFFFF"/>
                </a:solidFill>
                <a:latin typeface="Verdana"/>
                <a:cs typeface="Verdana"/>
              </a:rPr>
              <a:t>(21BEIT30084)</a:t>
            </a:r>
            <a:endParaRPr sz="2850">
              <a:latin typeface="Verdana"/>
              <a:cs typeface="Verdana"/>
            </a:endParaRPr>
          </a:p>
          <a:p>
            <a:pPr marL="1408430">
              <a:lnSpc>
                <a:spcPts val="3340"/>
              </a:lnSpc>
            </a:pP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Vishal</a:t>
            </a:r>
            <a:r>
              <a:rPr sz="28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60" dirty="0">
                <a:solidFill>
                  <a:srgbClr val="FFFFFF"/>
                </a:solidFill>
                <a:latin typeface="Verdana"/>
                <a:cs typeface="Verdana"/>
              </a:rPr>
              <a:t>Prajapati(21BEIT30111)</a:t>
            </a:r>
            <a:endParaRPr sz="2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sz="2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2874645" algn="l"/>
                <a:tab pos="3214370" algn="l"/>
                <a:tab pos="4981575" algn="l"/>
                <a:tab pos="5321300" algn="l"/>
              </a:tabLst>
            </a:pP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sz="2450" spc="80" dirty="0">
                <a:solidFill>
                  <a:srgbClr val="FFFFFF"/>
                </a:solidFill>
                <a:latin typeface="Verdana"/>
                <a:cs typeface="Verdana"/>
              </a:rPr>
              <a:t>DEPARTMENT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50" spc="-440" dirty="0">
                <a:solidFill>
                  <a:srgbClr val="FFFFFF"/>
                </a:solidFill>
                <a:latin typeface="Verdana"/>
                <a:cs typeface="Verdana"/>
              </a:rPr>
              <a:t>|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	LDRP-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ITR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50" spc="-440" dirty="0">
                <a:solidFill>
                  <a:srgbClr val="FFFFFF"/>
                </a:solidFill>
                <a:latin typeface="Verdana"/>
                <a:cs typeface="Verdana"/>
              </a:rPr>
              <a:t>|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GANDHINAGAR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315" dirty="0">
                <a:solidFill>
                  <a:srgbClr val="FFFFFF"/>
                </a:solidFill>
              </a:rPr>
              <a:t>Thanks!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1611337" y="4839856"/>
            <a:ext cx="4948555" cy="4483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110" dirty="0">
                <a:solidFill>
                  <a:srgbClr val="FFAB40"/>
                </a:solidFill>
                <a:latin typeface="Verdana"/>
                <a:cs typeface="Verdana"/>
              </a:rPr>
              <a:t>Do</a:t>
            </a:r>
            <a:r>
              <a:rPr sz="2750" spc="-22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</a:rPr>
              <a:t>you</a:t>
            </a:r>
            <a:r>
              <a:rPr sz="2750" spc="-22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FFAB40"/>
                </a:solidFill>
                <a:latin typeface="Verdana"/>
                <a:cs typeface="Verdana"/>
              </a:rPr>
              <a:t>have</a:t>
            </a:r>
            <a:r>
              <a:rPr sz="2750" spc="-22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FFAB40"/>
                </a:solidFill>
                <a:latin typeface="Verdana"/>
                <a:cs typeface="Verdana"/>
              </a:rPr>
              <a:t>any</a:t>
            </a:r>
            <a:r>
              <a:rPr sz="2750" spc="-22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</a:rPr>
              <a:t>questions?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2928" y="395904"/>
            <a:ext cx="5761990" cy="1052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700" spc="-200" dirty="0"/>
              <a:t>Introduction</a:t>
            </a:r>
            <a:endParaRPr sz="6700"/>
          </a:p>
        </p:txBody>
      </p:sp>
      <p:sp>
        <p:nvSpPr>
          <p:cNvPr id="4" name="object 4"/>
          <p:cNvSpPr txBox="1"/>
          <p:nvPr/>
        </p:nvSpPr>
        <p:spPr>
          <a:xfrm>
            <a:off x="2946590" y="2507094"/>
            <a:ext cx="12395200" cy="17551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99400"/>
              </a:lnSpc>
              <a:spcBef>
                <a:spcPts val="120"/>
              </a:spcBef>
            </a:pP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English</a:t>
            </a:r>
            <a:r>
              <a:rPr sz="2850" spc="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Checkers,</a:t>
            </a:r>
            <a:r>
              <a:rPr sz="285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850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Draughts,</a:t>
            </a:r>
            <a:r>
              <a:rPr sz="2850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5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timeless</a:t>
            </a:r>
            <a:r>
              <a:rPr sz="2850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board</a:t>
            </a:r>
            <a:r>
              <a:rPr sz="2850" spc="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95" dirty="0">
                <a:solidFill>
                  <a:srgbClr val="FFFFFF"/>
                </a:solidFill>
                <a:latin typeface="Verdana"/>
                <a:cs typeface="Verdana"/>
              </a:rPr>
              <a:t>game</a:t>
            </a:r>
            <a:r>
              <a:rPr sz="285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requiring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strategic</a:t>
            </a:r>
            <a:r>
              <a:rPr sz="2850" spc="6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55" dirty="0">
                <a:solidFill>
                  <a:srgbClr val="FFFFFF"/>
                </a:solidFill>
                <a:latin typeface="Verdana"/>
                <a:cs typeface="Verdana"/>
              </a:rPr>
              <a:t>thinking</a:t>
            </a:r>
            <a:r>
              <a:rPr sz="2850" spc="7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50" spc="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foresight.</a:t>
            </a:r>
            <a:r>
              <a:rPr sz="2850" spc="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9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850" spc="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850" spc="7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integration,</a:t>
            </a:r>
            <a:r>
              <a:rPr sz="2850" spc="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50" spc="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75" dirty="0">
                <a:solidFill>
                  <a:srgbClr val="FFFFFF"/>
                </a:solidFill>
                <a:latin typeface="Verdana"/>
                <a:cs typeface="Verdana"/>
              </a:rPr>
              <a:t>game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reaches</a:t>
            </a:r>
            <a:r>
              <a:rPr sz="2850" spc="-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850" spc="90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  heights,</a:t>
            </a:r>
            <a:r>
              <a:rPr sz="2850" spc="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offering</a:t>
            </a:r>
            <a:r>
              <a:rPr sz="2850" spc="-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players  </a:t>
            </a:r>
            <a:r>
              <a:rPr sz="2850" spc="50" dirty="0">
                <a:solidFill>
                  <a:srgbClr val="FFFFFF"/>
                </a:solidFill>
                <a:latin typeface="Verdana"/>
                <a:cs typeface="Verdana"/>
              </a:rPr>
              <a:t>dynamic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  challenges</a:t>
            </a:r>
            <a:r>
              <a:rPr sz="2850" spc="-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850" spc="4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invaluable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insights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decision-making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processes.</a:t>
            </a:r>
            <a:endParaRPr sz="28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9050" y="5384073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1287" y="1643557"/>
            <a:ext cx="442912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135" dirty="0"/>
              <a:t>Game</a:t>
            </a:r>
            <a:r>
              <a:rPr sz="4850" spc="-260" dirty="0"/>
              <a:t> </a:t>
            </a:r>
            <a:r>
              <a:rPr sz="4850" spc="-60" dirty="0"/>
              <a:t>Design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9131274" y="3535121"/>
            <a:ext cx="7581900" cy="26219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10"/>
              </a:spcBef>
            </a:pP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English</a:t>
            </a:r>
            <a:r>
              <a:rPr sz="2850" spc="275" dirty="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Checkers</a:t>
            </a:r>
            <a:r>
              <a:rPr sz="2850" spc="275" dirty="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features</a:t>
            </a:r>
            <a:r>
              <a:rPr sz="2850" spc="275" dirty="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850" spc="275" dirty="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sz="2850" b="1" spc="-125" dirty="0">
                <a:solidFill>
                  <a:srgbClr val="FFFFFF"/>
                </a:solidFill>
                <a:latin typeface="Verdana"/>
                <a:cs typeface="Verdana"/>
              </a:rPr>
              <a:t>8x8 </a:t>
            </a:r>
            <a:r>
              <a:rPr sz="2850" b="1" dirty="0">
                <a:solidFill>
                  <a:srgbClr val="FFFFFF"/>
                </a:solidFill>
                <a:latin typeface="Verdana"/>
                <a:cs typeface="Verdana"/>
              </a:rPr>
              <a:t>checkered</a:t>
            </a:r>
            <a:r>
              <a:rPr sz="2850" b="1" spc="484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grid</a:t>
            </a:r>
            <a:r>
              <a:rPr sz="2850" spc="459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sz="2850" spc="45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pieces</a:t>
            </a:r>
            <a:r>
              <a:rPr sz="2850" spc="45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move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diagonally</a:t>
            </a:r>
            <a:r>
              <a:rPr sz="28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50" dirty="0">
                <a:solidFill>
                  <a:srgbClr val="FFFFFF"/>
                </a:solidFill>
                <a:latin typeface="Verdana"/>
                <a:cs typeface="Verdana"/>
              </a:rPr>
              <a:t>forward,</a:t>
            </a:r>
            <a:r>
              <a:rPr sz="28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55" dirty="0">
                <a:solidFill>
                  <a:srgbClr val="FFFFFF"/>
                </a:solidFill>
                <a:latin typeface="Verdana"/>
                <a:cs typeface="Verdana"/>
              </a:rPr>
              <a:t>capturing</a:t>
            </a:r>
            <a:r>
              <a:rPr sz="28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8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70" dirty="0">
                <a:solidFill>
                  <a:srgbClr val="FFFFFF"/>
                </a:solidFill>
                <a:latin typeface="Verdana"/>
                <a:cs typeface="Verdana"/>
              </a:rPr>
              <a:t>jumping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sz="2850" spc="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opponent's</a:t>
            </a:r>
            <a:r>
              <a:rPr sz="2850" spc="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pieces.</a:t>
            </a:r>
            <a:r>
              <a:rPr sz="2850" spc="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dirty="0">
                <a:solidFill>
                  <a:srgbClr val="FFFFFF"/>
                </a:solidFill>
                <a:latin typeface="Verdana"/>
                <a:cs typeface="Verdana"/>
              </a:rPr>
              <a:t>Kinging</a:t>
            </a:r>
            <a:r>
              <a:rPr sz="2850" b="1" spc="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occurs </a:t>
            </a:r>
            <a:r>
              <a:rPr sz="2850" spc="95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2850" spc="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piece</a:t>
            </a:r>
            <a:r>
              <a:rPr sz="2850" spc="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reaches</a:t>
            </a:r>
            <a:r>
              <a:rPr sz="2850" spc="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50" spc="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opposite</a:t>
            </a:r>
            <a:r>
              <a:rPr sz="2850" spc="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end, </a:t>
            </a:r>
            <a:r>
              <a:rPr sz="2850" spc="70" dirty="0">
                <a:solidFill>
                  <a:srgbClr val="FFFFFF"/>
                </a:solidFill>
                <a:latin typeface="Verdana"/>
                <a:cs typeface="Verdana"/>
              </a:rPr>
              <a:t>enhancing</a:t>
            </a:r>
            <a:r>
              <a:rPr sz="28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strategic</a:t>
            </a:r>
            <a:r>
              <a:rPr sz="28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depth.</a:t>
            </a:r>
            <a:endParaRPr sz="28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07323" y="2446134"/>
            <a:ext cx="6323965" cy="7393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40665" indent="-12065">
              <a:lnSpc>
                <a:spcPct val="99800"/>
              </a:lnSpc>
              <a:spcBef>
                <a:spcPts val="105"/>
              </a:spcBef>
              <a:buSzPct val="87719"/>
              <a:buFont typeface="Verdana"/>
              <a:buAutoNum type="arabicPeriod"/>
              <a:tabLst>
                <a:tab pos="330835" algn="l"/>
              </a:tabLst>
            </a:pPr>
            <a:r>
              <a:rPr sz="2850" b="1" spc="-135" dirty="0">
                <a:solidFill>
                  <a:srgbClr val="FFFFFF"/>
                </a:solidFill>
                <a:latin typeface="Verdana"/>
                <a:cs typeface="Verdana"/>
              </a:rPr>
              <a:t>	Setup</a:t>
            </a:r>
            <a:r>
              <a:rPr sz="2850" b="1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70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8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Start</a:t>
            </a:r>
            <a:r>
              <a:rPr sz="28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7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8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490" dirty="0">
                <a:solidFill>
                  <a:srgbClr val="FFFFFF"/>
                </a:solidFill>
                <a:latin typeface="Verdana"/>
                <a:cs typeface="Verdana"/>
              </a:rPr>
              <a:t>12</a:t>
            </a:r>
            <a:r>
              <a:rPr sz="28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checkers </a:t>
            </a:r>
            <a:r>
              <a:rPr sz="2850" spc="-70" dirty="0">
                <a:solidFill>
                  <a:srgbClr val="FFFFFF"/>
                </a:solidFill>
                <a:latin typeface="Verdana"/>
                <a:cs typeface="Verdana"/>
              </a:rPr>
              <a:t>each,</a:t>
            </a:r>
            <a:r>
              <a:rPr sz="28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8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8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dark</a:t>
            </a:r>
            <a:r>
              <a:rPr sz="28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80" dirty="0">
                <a:solidFill>
                  <a:srgbClr val="FFFFFF"/>
                </a:solidFill>
                <a:latin typeface="Verdana"/>
                <a:cs typeface="Verdana"/>
              </a:rPr>
              <a:t>squares.</a:t>
            </a:r>
            <a:r>
              <a:rPr sz="28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30" dirty="0">
                <a:solidFill>
                  <a:srgbClr val="FFFFFF"/>
                </a:solidFill>
                <a:latin typeface="Verdana"/>
                <a:cs typeface="Verdana"/>
              </a:rPr>
              <a:t>Players</a:t>
            </a:r>
            <a:r>
              <a:rPr sz="28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sit </a:t>
            </a:r>
            <a:r>
              <a:rPr sz="2850" spc="-40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z="28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dark</a:t>
            </a:r>
            <a:r>
              <a:rPr sz="28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squares</a:t>
            </a:r>
            <a:r>
              <a:rPr sz="28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8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8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8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28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right.</a:t>
            </a:r>
            <a:endParaRPr sz="2850">
              <a:latin typeface="Verdana"/>
              <a:cs typeface="Verdana"/>
            </a:endParaRPr>
          </a:p>
          <a:p>
            <a:pPr marL="12700" marR="261620" indent="384810">
              <a:lnSpc>
                <a:spcPct val="99400"/>
              </a:lnSpc>
              <a:spcBef>
                <a:spcPts val="3425"/>
              </a:spcBef>
              <a:buSzPct val="87719"/>
              <a:buFont typeface="Verdana"/>
              <a:buAutoNum type="arabicPeriod"/>
              <a:tabLst>
                <a:tab pos="397510" algn="l"/>
              </a:tabLst>
            </a:pPr>
            <a:r>
              <a:rPr sz="2850" b="1" spc="-120" dirty="0">
                <a:solidFill>
                  <a:srgbClr val="FFFFFF"/>
                </a:solidFill>
                <a:latin typeface="Verdana"/>
                <a:cs typeface="Verdana"/>
              </a:rPr>
              <a:t>Movement</a:t>
            </a:r>
            <a:r>
              <a:rPr sz="2850" b="1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70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8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Move</a:t>
            </a:r>
            <a:r>
              <a:rPr sz="28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checkers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diagonally</a:t>
            </a:r>
            <a:r>
              <a:rPr sz="28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forward</a:t>
            </a:r>
            <a:r>
              <a:rPr sz="28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FFFFFF"/>
                </a:solidFill>
                <a:latin typeface="Verdana"/>
                <a:cs typeface="Verdana"/>
              </a:rPr>
              <a:t>empty</a:t>
            </a:r>
            <a:r>
              <a:rPr sz="28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dark </a:t>
            </a:r>
            <a:r>
              <a:rPr sz="2850" spc="-80" dirty="0">
                <a:solidFill>
                  <a:srgbClr val="FFFFFF"/>
                </a:solidFill>
                <a:latin typeface="Verdana"/>
                <a:cs typeface="Verdana"/>
              </a:rPr>
              <a:t>squares.</a:t>
            </a:r>
            <a:r>
              <a:rPr sz="2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Kings</a:t>
            </a:r>
            <a:r>
              <a:rPr sz="2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move</a:t>
            </a:r>
            <a:r>
              <a:rPr sz="2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diagonally backward.</a:t>
            </a:r>
            <a:endParaRPr sz="2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Verdana"/>
              <a:buAutoNum type="arabicPeriod"/>
            </a:pPr>
            <a:endParaRPr sz="2850">
              <a:latin typeface="Verdana"/>
              <a:cs typeface="Verdana"/>
            </a:endParaRPr>
          </a:p>
          <a:p>
            <a:pPr marL="12700" marR="360045" indent="-635">
              <a:lnSpc>
                <a:spcPct val="99800"/>
              </a:lnSpc>
              <a:buSzPct val="87719"/>
              <a:buFont typeface="Verdana"/>
              <a:buAutoNum type="arabicPeriod"/>
              <a:tabLst>
                <a:tab pos="12700" algn="l"/>
                <a:tab pos="387350" algn="l"/>
              </a:tabLst>
            </a:pPr>
            <a:r>
              <a:rPr sz="2850" b="1" spc="-100" dirty="0">
                <a:solidFill>
                  <a:srgbClr val="FFFFFF"/>
                </a:solidFill>
                <a:latin typeface="Verdana"/>
                <a:cs typeface="Verdana"/>
              </a:rPr>
              <a:t>	Capturing</a:t>
            </a:r>
            <a:r>
              <a:rPr sz="2850" b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70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85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FFFFFF"/>
                </a:solidFill>
                <a:latin typeface="Verdana"/>
                <a:cs typeface="Verdana"/>
              </a:rPr>
              <a:t>Jump</a:t>
            </a:r>
            <a:r>
              <a:rPr sz="28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over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opponent's</a:t>
            </a:r>
            <a:r>
              <a:rPr sz="28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checker</a:t>
            </a:r>
            <a:r>
              <a:rPr sz="28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35" dirty="0">
                <a:solidFill>
                  <a:srgbClr val="FFFFFF"/>
                </a:solidFill>
                <a:latin typeface="Verdana"/>
                <a:cs typeface="Verdana"/>
              </a:rPr>
              <a:t>capture,</a:t>
            </a:r>
            <a:r>
              <a:rPr sz="28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there's</a:t>
            </a:r>
            <a:r>
              <a:rPr sz="28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8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FFFFFF"/>
                </a:solidFill>
                <a:latin typeface="Verdana"/>
                <a:cs typeface="Verdana"/>
              </a:rPr>
              <a:t>empty</a:t>
            </a:r>
            <a:r>
              <a:rPr sz="28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space</a:t>
            </a:r>
            <a:r>
              <a:rPr sz="28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beyond.</a:t>
            </a:r>
            <a:endParaRPr sz="2850">
              <a:latin typeface="Verdana"/>
              <a:cs typeface="Verdana"/>
            </a:endParaRPr>
          </a:p>
          <a:p>
            <a:pPr marL="12700" marR="5080" indent="416559">
              <a:lnSpc>
                <a:spcPct val="99400"/>
              </a:lnSpc>
              <a:spcBef>
                <a:spcPts val="3425"/>
              </a:spcBef>
              <a:buSzPct val="87719"/>
              <a:buFont typeface="Verdana"/>
              <a:buAutoNum type="arabicPeriod"/>
              <a:tabLst>
                <a:tab pos="429259" algn="l"/>
              </a:tabLst>
            </a:pPr>
            <a:r>
              <a:rPr sz="2850" b="1" spc="-85" dirty="0">
                <a:solidFill>
                  <a:srgbClr val="FFFFFF"/>
                </a:solidFill>
                <a:latin typeface="Verdana"/>
                <a:cs typeface="Verdana"/>
              </a:rPr>
              <a:t>Winning</a:t>
            </a:r>
            <a:r>
              <a:rPr sz="2850" b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70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8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Capture</a:t>
            </a:r>
            <a:r>
              <a:rPr sz="28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opponent's</a:t>
            </a:r>
            <a:r>
              <a:rPr sz="28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checkers</a:t>
            </a:r>
            <a:r>
              <a:rPr sz="28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8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55" dirty="0">
                <a:solidFill>
                  <a:srgbClr val="FFFFFF"/>
                </a:solidFill>
                <a:latin typeface="Verdana"/>
                <a:cs typeface="Verdana"/>
              </a:rPr>
              <a:t>block</a:t>
            </a:r>
            <a:r>
              <a:rPr sz="28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moves</a:t>
            </a:r>
            <a:r>
              <a:rPr sz="28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50" dirty="0">
                <a:solidFill>
                  <a:srgbClr val="FFFFFF"/>
                </a:solidFill>
                <a:latin typeface="Verdana"/>
                <a:cs typeface="Verdana"/>
              </a:rPr>
              <a:t>win.</a:t>
            </a:r>
            <a:r>
              <a:rPr sz="28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Strategic</a:t>
            </a:r>
            <a:r>
              <a:rPr sz="28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75" dirty="0">
                <a:solidFill>
                  <a:srgbClr val="FFFFFF"/>
                </a:solidFill>
                <a:latin typeface="Verdana"/>
                <a:cs typeface="Verdana"/>
              </a:rPr>
              <a:t>planning</a:t>
            </a:r>
            <a:r>
              <a:rPr sz="28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vital.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08364" y="399212"/>
            <a:ext cx="4982210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-100" dirty="0"/>
              <a:t>Basic</a:t>
            </a:r>
            <a:r>
              <a:rPr sz="4800" spc="-310" dirty="0"/>
              <a:t> </a:t>
            </a:r>
            <a:r>
              <a:rPr sz="4800" spc="-80" dirty="0"/>
              <a:t>Checkers </a:t>
            </a:r>
            <a:r>
              <a:rPr sz="4800" spc="-10" dirty="0"/>
              <a:t>Rules</a:t>
            </a:r>
            <a:endParaRPr sz="4800"/>
          </a:p>
        </p:txBody>
      </p:sp>
      <p:sp>
        <p:nvSpPr>
          <p:cNvPr id="5" name="object 5"/>
          <p:cNvSpPr/>
          <p:nvPr/>
        </p:nvSpPr>
        <p:spPr>
          <a:xfrm>
            <a:off x="1534617" y="502640"/>
            <a:ext cx="39370" cy="1417320"/>
          </a:xfrm>
          <a:custGeom>
            <a:avLst/>
            <a:gdLst/>
            <a:ahLst/>
            <a:cxnLst/>
            <a:rect l="l" t="t" r="r" b="b"/>
            <a:pathLst>
              <a:path w="39369" h="1417320">
                <a:moveTo>
                  <a:pt x="39077" y="215"/>
                </a:moveTo>
                <a:lnTo>
                  <a:pt x="10502" y="0"/>
                </a:lnTo>
                <a:lnTo>
                  <a:pt x="0" y="1416494"/>
                </a:lnTo>
                <a:lnTo>
                  <a:pt x="28575" y="1416710"/>
                </a:lnTo>
                <a:lnTo>
                  <a:pt x="39077" y="21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478917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484" dirty="0"/>
              <a:t>AI</a:t>
            </a:r>
            <a:r>
              <a:rPr sz="4850" spc="-240" dirty="0"/>
              <a:t> </a:t>
            </a:r>
            <a:r>
              <a:rPr sz="4850" spc="-30" dirty="0"/>
              <a:t>in</a:t>
            </a:r>
            <a:r>
              <a:rPr sz="4850" spc="-380" dirty="0"/>
              <a:t> </a:t>
            </a:r>
            <a:r>
              <a:rPr sz="4850" spc="-65" dirty="0"/>
              <a:t>Checkers</a:t>
            </a:r>
            <a:endParaRPr sz="48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10"/>
              </a:spcBef>
            </a:pPr>
            <a:r>
              <a:rPr dirty="0"/>
              <a:t>"AI</a:t>
            </a:r>
            <a:r>
              <a:rPr spc="-120" dirty="0"/>
              <a:t>  </a:t>
            </a:r>
            <a:r>
              <a:rPr spc="50" dirty="0"/>
              <a:t>in</a:t>
            </a:r>
            <a:r>
              <a:rPr spc="-120" dirty="0"/>
              <a:t>  </a:t>
            </a:r>
            <a:r>
              <a:rPr dirty="0"/>
              <a:t>checker</a:t>
            </a:r>
            <a:r>
              <a:rPr spc="-120" dirty="0"/>
              <a:t>  </a:t>
            </a:r>
            <a:r>
              <a:rPr spc="95" dirty="0"/>
              <a:t>game</a:t>
            </a:r>
            <a:r>
              <a:rPr spc="-120" dirty="0"/>
              <a:t>  </a:t>
            </a:r>
            <a:r>
              <a:rPr dirty="0"/>
              <a:t>utilizes</a:t>
            </a:r>
            <a:r>
              <a:rPr spc="-120" dirty="0"/>
              <a:t>  </a:t>
            </a:r>
            <a:r>
              <a:rPr spc="-10" dirty="0"/>
              <a:t>advanced </a:t>
            </a:r>
            <a:r>
              <a:rPr dirty="0"/>
              <a:t>algorithms</a:t>
            </a:r>
            <a:r>
              <a:rPr spc="395" dirty="0"/>
              <a:t> </a:t>
            </a:r>
            <a:r>
              <a:rPr dirty="0"/>
              <a:t>like</a:t>
            </a:r>
            <a:r>
              <a:rPr spc="395" dirty="0"/>
              <a:t> </a:t>
            </a:r>
            <a:r>
              <a:rPr b="1" dirty="0">
                <a:latin typeface="Verdana"/>
                <a:cs typeface="Verdana"/>
              </a:rPr>
              <a:t>Minimax</a:t>
            </a:r>
            <a:r>
              <a:rPr b="1" spc="455" dirty="0">
                <a:latin typeface="Verdana"/>
                <a:cs typeface="Verdana"/>
              </a:rPr>
              <a:t> </a:t>
            </a:r>
            <a:r>
              <a:rPr b="1" dirty="0">
                <a:latin typeface="Verdana"/>
                <a:cs typeface="Verdana"/>
              </a:rPr>
              <a:t>or</a:t>
            </a:r>
            <a:r>
              <a:rPr b="1" spc="455" dirty="0">
                <a:latin typeface="Verdana"/>
                <a:cs typeface="Verdana"/>
              </a:rPr>
              <a:t> </a:t>
            </a:r>
            <a:r>
              <a:rPr b="1" spc="-130" dirty="0">
                <a:latin typeface="Verdana"/>
                <a:cs typeface="Verdana"/>
              </a:rPr>
              <a:t>Alpha-</a:t>
            </a:r>
            <a:r>
              <a:rPr b="1" spc="-50" dirty="0">
                <a:latin typeface="Verdana"/>
                <a:cs typeface="Verdana"/>
              </a:rPr>
              <a:t>Beta </a:t>
            </a:r>
            <a:r>
              <a:rPr b="1" spc="-45" dirty="0">
                <a:latin typeface="Verdana"/>
                <a:cs typeface="Verdana"/>
              </a:rPr>
              <a:t>Pruning</a:t>
            </a:r>
            <a:r>
              <a:rPr b="1" spc="175" dirty="0">
                <a:latin typeface="Verdana"/>
                <a:cs typeface="Verdana"/>
              </a:rPr>
              <a:t> </a:t>
            </a:r>
            <a:r>
              <a:rPr dirty="0"/>
              <a:t>to</a:t>
            </a:r>
            <a:r>
              <a:rPr spc="145" dirty="0"/>
              <a:t> </a:t>
            </a:r>
            <a:r>
              <a:rPr dirty="0"/>
              <a:t>analyze</a:t>
            </a:r>
            <a:r>
              <a:rPr spc="150" dirty="0"/>
              <a:t> </a:t>
            </a:r>
            <a:r>
              <a:rPr dirty="0"/>
              <a:t>potential</a:t>
            </a:r>
            <a:r>
              <a:rPr spc="150" dirty="0"/>
              <a:t> </a:t>
            </a:r>
            <a:r>
              <a:rPr dirty="0"/>
              <a:t>moves</a:t>
            </a:r>
            <a:r>
              <a:rPr spc="145" dirty="0"/>
              <a:t> </a:t>
            </a:r>
            <a:r>
              <a:rPr spc="45" dirty="0"/>
              <a:t>and </a:t>
            </a:r>
            <a:r>
              <a:rPr dirty="0"/>
              <a:t>make</a:t>
            </a:r>
            <a:r>
              <a:rPr spc="350" dirty="0"/>
              <a:t>   </a:t>
            </a:r>
            <a:r>
              <a:rPr dirty="0"/>
              <a:t>strategic</a:t>
            </a:r>
            <a:r>
              <a:rPr spc="350" dirty="0"/>
              <a:t>   </a:t>
            </a:r>
            <a:r>
              <a:rPr dirty="0"/>
              <a:t>decisions.</a:t>
            </a:r>
            <a:r>
              <a:rPr spc="345" dirty="0"/>
              <a:t>   </a:t>
            </a:r>
            <a:r>
              <a:rPr spc="-10" dirty="0"/>
              <a:t>Heuristic </a:t>
            </a:r>
            <a:r>
              <a:rPr dirty="0"/>
              <a:t>evaluation</a:t>
            </a:r>
            <a:r>
              <a:rPr spc="285" dirty="0"/>
              <a:t>  </a:t>
            </a:r>
            <a:r>
              <a:rPr dirty="0"/>
              <a:t>functions</a:t>
            </a:r>
            <a:r>
              <a:rPr spc="295" dirty="0"/>
              <a:t>  </a:t>
            </a:r>
            <a:r>
              <a:rPr dirty="0"/>
              <a:t>assign</a:t>
            </a:r>
            <a:r>
              <a:rPr spc="300" dirty="0"/>
              <a:t>  </a:t>
            </a:r>
            <a:r>
              <a:rPr dirty="0"/>
              <a:t>scores</a:t>
            </a:r>
            <a:r>
              <a:rPr spc="295" dirty="0"/>
              <a:t>  </a:t>
            </a:r>
            <a:r>
              <a:rPr spc="-25" dirty="0"/>
              <a:t>to </a:t>
            </a:r>
            <a:r>
              <a:rPr spc="95" dirty="0"/>
              <a:t>game</a:t>
            </a:r>
            <a:r>
              <a:rPr spc="85" dirty="0"/>
              <a:t>  </a:t>
            </a:r>
            <a:r>
              <a:rPr dirty="0"/>
              <a:t>states,</a:t>
            </a:r>
            <a:r>
              <a:rPr spc="95" dirty="0"/>
              <a:t>  </a:t>
            </a:r>
            <a:r>
              <a:rPr spc="90" dirty="0"/>
              <a:t>guiding</a:t>
            </a:r>
            <a:r>
              <a:rPr spc="85" dirty="0"/>
              <a:t>  </a:t>
            </a:r>
            <a:r>
              <a:rPr dirty="0"/>
              <a:t>the</a:t>
            </a:r>
            <a:r>
              <a:rPr spc="90" dirty="0"/>
              <a:t>  </a:t>
            </a:r>
            <a:r>
              <a:rPr dirty="0"/>
              <a:t>AI</a:t>
            </a:r>
            <a:r>
              <a:rPr spc="90" dirty="0"/>
              <a:t>  </a:t>
            </a:r>
            <a:r>
              <a:rPr spc="-10" dirty="0"/>
              <a:t>towards </a:t>
            </a:r>
            <a:r>
              <a:rPr spc="60" dirty="0"/>
              <a:t>optimal</a:t>
            </a:r>
            <a:r>
              <a:rPr spc="345" dirty="0"/>
              <a:t> </a:t>
            </a:r>
            <a:r>
              <a:rPr dirty="0"/>
              <a:t>gameplay</a:t>
            </a:r>
            <a:r>
              <a:rPr spc="345" dirty="0"/>
              <a:t> </a:t>
            </a:r>
            <a:r>
              <a:rPr spc="70" dirty="0"/>
              <a:t>and</a:t>
            </a:r>
            <a:r>
              <a:rPr spc="345" dirty="0"/>
              <a:t> </a:t>
            </a:r>
            <a:r>
              <a:rPr dirty="0"/>
              <a:t>providing</a:t>
            </a:r>
            <a:r>
              <a:rPr spc="345" dirty="0"/>
              <a:t> </a:t>
            </a:r>
            <a:r>
              <a:rPr spc="-25" dirty="0"/>
              <a:t>players </a:t>
            </a:r>
            <a:r>
              <a:rPr spc="75" dirty="0"/>
              <a:t>with</a:t>
            </a:r>
            <a:r>
              <a:rPr spc="-254" dirty="0"/>
              <a:t> </a:t>
            </a:r>
            <a:r>
              <a:rPr spc="-40" dirty="0"/>
              <a:t>a</a:t>
            </a:r>
            <a:r>
              <a:rPr spc="-254" dirty="0"/>
              <a:t> </a:t>
            </a:r>
            <a:r>
              <a:rPr spc="60" dirty="0"/>
              <a:t>challenging</a:t>
            </a:r>
            <a:r>
              <a:rPr spc="-254" dirty="0"/>
              <a:t> </a:t>
            </a:r>
            <a:r>
              <a:rPr spc="-10" dirty="0"/>
              <a:t>opponent."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162275"/>
            <a:ext cx="6176645" cy="1536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0"/>
              </a:spcBef>
            </a:pP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Intuitive</a:t>
            </a:r>
            <a:r>
              <a:rPr sz="24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  <a:r>
              <a:rPr sz="24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4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features</a:t>
            </a:r>
            <a:r>
              <a:rPr sz="24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24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piece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selection,</a:t>
            </a:r>
            <a:r>
              <a:rPr sz="24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displaying</a:t>
            </a:r>
            <a:r>
              <a:rPr sz="24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valid</a:t>
            </a:r>
            <a:r>
              <a:rPr sz="24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moves,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clear</a:t>
            </a:r>
            <a:r>
              <a:rPr sz="24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indication</a:t>
            </a:r>
            <a:r>
              <a:rPr sz="2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110" dirty="0">
                <a:solidFill>
                  <a:srgbClr val="FFFFFF"/>
                </a:solidFill>
                <a:latin typeface="Verdana"/>
                <a:cs typeface="Verdana"/>
              </a:rPr>
              <a:t> AI's</a:t>
            </a:r>
            <a:r>
              <a:rPr sz="2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moves</a:t>
            </a:r>
            <a:r>
              <a:rPr sz="2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seamless</a:t>
            </a:r>
            <a:r>
              <a:rPr sz="24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interaction.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92405" marR="5080">
              <a:lnSpc>
                <a:spcPts val="5700"/>
              </a:lnSpc>
              <a:spcBef>
                <a:spcPts val="260"/>
              </a:spcBef>
            </a:pPr>
            <a:r>
              <a:rPr sz="4800" spc="-200" dirty="0"/>
              <a:t>User</a:t>
            </a:r>
            <a:r>
              <a:rPr sz="4800" spc="-235" dirty="0"/>
              <a:t> </a:t>
            </a:r>
            <a:r>
              <a:rPr sz="4800" spc="-215" dirty="0"/>
              <a:t>Interface </a:t>
            </a:r>
            <a:r>
              <a:rPr sz="4800" spc="-745" dirty="0"/>
              <a:t>(UI)</a:t>
            </a:r>
            <a:endParaRPr sz="480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86875" y="1289164"/>
            <a:ext cx="7448549" cy="71723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4634560"/>
            <a:ext cx="6213475" cy="3926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Checkers</a:t>
            </a:r>
            <a:r>
              <a:rPr sz="28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95" dirty="0">
                <a:solidFill>
                  <a:srgbClr val="FFFFFF"/>
                </a:solidFill>
                <a:latin typeface="Verdana"/>
                <a:cs typeface="Verdana"/>
              </a:rPr>
              <a:t>game</a:t>
            </a:r>
            <a:r>
              <a:rPr sz="28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improves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cognitive</a:t>
            </a:r>
            <a:r>
              <a:rPr sz="28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skills</a:t>
            </a:r>
            <a:r>
              <a:rPr sz="28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28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Verdana"/>
                <a:cs typeface="Verdana"/>
              </a:rPr>
              <a:t>critical </a:t>
            </a:r>
            <a:r>
              <a:rPr sz="2850" b="1" spc="-130" dirty="0">
                <a:solidFill>
                  <a:srgbClr val="FFFFFF"/>
                </a:solidFill>
                <a:latin typeface="Verdana"/>
                <a:cs typeface="Verdana"/>
              </a:rPr>
              <a:t>thinking,</a:t>
            </a:r>
            <a:r>
              <a:rPr sz="2850" b="1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-155" dirty="0">
                <a:solidFill>
                  <a:srgbClr val="FFFFFF"/>
                </a:solidFill>
                <a:latin typeface="Verdana"/>
                <a:cs typeface="Verdana"/>
              </a:rPr>
              <a:t>problem-</a:t>
            </a:r>
            <a:r>
              <a:rPr sz="2850" b="1" spc="-140" dirty="0">
                <a:solidFill>
                  <a:srgbClr val="FFFFFF"/>
                </a:solidFill>
                <a:latin typeface="Verdana"/>
                <a:cs typeface="Verdana"/>
              </a:rPr>
              <a:t>solving,</a:t>
            </a:r>
            <a:r>
              <a:rPr sz="2850" b="1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50" b="1" spc="-150" dirty="0">
                <a:solidFill>
                  <a:srgbClr val="FFFFFF"/>
                </a:solidFill>
                <a:latin typeface="Verdana"/>
                <a:cs typeface="Verdana"/>
              </a:rPr>
              <a:t>strategic</a:t>
            </a:r>
            <a:r>
              <a:rPr sz="285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-110" dirty="0">
                <a:solidFill>
                  <a:srgbClr val="FFFFFF"/>
                </a:solidFill>
                <a:latin typeface="Verdana"/>
                <a:cs typeface="Verdana"/>
              </a:rPr>
              <a:t>planning</a:t>
            </a:r>
            <a:r>
              <a:rPr sz="285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4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8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7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8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enhances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decision-making</a:t>
            </a:r>
            <a:r>
              <a:rPr sz="28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abilities</a:t>
            </a:r>
            <a:r>
              <a:rPr sz="28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44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8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-105" dirty="0">
                <a:solidFill>
                  <a:srgbClr val="FFFFFF"/>
                </a:solidFill>
                <a:latin typeface="Verdana"/>
                <a:cs typeface="Verdana"/>
              </a:rPr>
              <a:t>pattern </a:t>
            </a:r>
            <a:r>
              <a:rPr sz="2850" b="1" spc="-125" dirty="0">
                <a:solidFill>
                  <a:srgbClr val="FFFFFF"/>
                </a:solidFill>
                <a:latin typeface="Verdana"/>
                <a:cs typeface="Verdana"/>
              </a:rPr>
              <a:t>recognition</a:t>
            </a:r>
            <a:r>
              <a:rPr sz="2850" b="1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44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8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fosters</a:t>
            </a:r>
            <a:r>
              <a:rPr sz="28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patience </a:t>
            </a:r>
            <a:r>
              <a:rPr sz="285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perseverance,</a:t>
            </a:r>
            <a:r>
              <a:rPr sz="28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70" dirty="0">
                <a:solidFill>
                  <a:srgbClr val="FFFFFF"/>
                </a:solidFill>
                <a:latin typeface="Verdana"/>
                <a:cs typeface="Verdana"/>
              </a:rPr>
              <a:t>making</a:t>
            </a:r>
            <a:r>
              <a:rPr sz="28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8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5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valuable</a:t>
            </a:r>
            <a:r>
              <a:rPr sz="28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tool</a:t>
            </a:r>
            <a:r>
              <a:rPr sz="28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8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mental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stimulation</a:t>
            </a:r>
            <a:r>
              <a:rPr sz="28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growth.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063490" cy="294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10"/>
              </a:spcBef>
            </a:pPr>
            <a:r>
              <a:rPr sz="4800" b="0" spc="-30" dirty="0">
                <a:latin typeface="Verdana"/>
                <a:cs typeface="Verdana"/>
              </a:rPr>
              <a:t>"Checker</a:t>
            </a:r>
            <a:r>
              <a:rPr sz="4800" b="0" spc="-355" dirty="0">
                <a:latin typeface="Verdana"/>
                <a:cs typeface="Verdana"/>
              </a:rPr>
              <a:t> </a:t>
            </a:r>
            <a:r>
              <a:rPr sz="4800" b="0" spc="-10" dirty="0">
                <a:latin typeface="Verdana"/>
                <a:cs typeface="Verdana"/>
              </a:rPr>
              <a:t>Game: </a:t>
            </a:r>
            <a:r>
              <a:rPr sz="4800" b="0" spc="125" dirty="0">
                <a:latin typeface="Verdana"/>
                <a:cs typeface="Verdana"/>
              </a:rPr>
              <a:t>Enhancing </a:t>
            </a:r>
            <a:r>
              <a:rPr sz="4800" b="0" dirty="0">
                <a:latin typeface="Verdana"/>
                <a:cs typeface="Verdana"/>
              </a:rPr>
              <a:t>Cognitive</a:t>
            </a:r>
            <a:r>
              <a:rPr sz="4800" b="0" spc="-204" dirty="0">
                <a:latin typeface="Verdana"/>
                <a:cs typeface="Verdana"/>
              </a:rPr>
              <a:t> </a:t>
            </a:r>
            <a:r>
              <a:rPr sz="4800" b="0" spc="-10" dirty="0">
                <a:latin typeface="Verdana"/>
                <a:cs typeface="Verdana"/>
              </a:rPr>
              <a:t>Skills </a:t>
            </a:r>
            <a:r>
              <a:rPr sz="4800" b="0" spc="114" dirty="0">
                <a:latin typeface="Verdana"/>
                <a:cs typeface="Verdana"/>
              </a:rPr>
              <a:t>and</a:t>
            </a:r>
            <a:r>
              <a:rPr sz="4800" b="0" spc="-425" dirty="0">
                <a:latin typeface="Verdana"/>
                <a:cs typeface="Verdana"/>
              </a:rPr>
              <a:t> </a:t>
            </a:r>
            <a:r>
              <a:rPr sz="4800" b="0" spc="35" dirty="0">
                <a:latin typeface="Verdana"/>
                <a:cs typeface="Verdana"/>
              </a:rPr>
              <a:t>Knowledge"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pc="-185" dirty="0"/>
              <a:t>Challenges</a:t>
            </a:r>
            <a:r>
              <a:rPr spc="-265" dirty="0"/>
              <a:t> </a:t>
            </a:r>
            <a:r>
              <a:rPr spc="-130" dirty="0"/>
              <a:t>and </a:t>
            </a:r>
            <a:r>
              <a:rPr spc="-165" dirty="0"/>
              <a:t>Considerations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74926" y="4058679"/>
            <a:ext cx="6499860" cy="35217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60325">
              <a:lnSpc>
                <a:spcPct val="100299"/>
              </a:lnSpc>
              <a:spcBef>
                <a:spcPts val="114"/>
              </a:spcBef>
            </a:pP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"Challenges</a:t>
            </a:r>
            <a:r>
              <a:rPr sz="28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8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90" dirty="0">
                <a:solidFill>
                  <a:srgbClr val="FFFFFF"/>
                </a:solidFill>
                <a:latin typeface="Verdana"/>
                <a:cs typeface="Verdana"/>
              </a:rPr>
              <a:t>implementing</a:t>
            </a:r>
            <a:r>
              <a:rPr sz="28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30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8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850" b="1" spc="-100" dirty="0">
                <a:solidFill>
                  <a:srgbClr val="FFFFFF"/>
                </a:solidFill>
                <a:latin typeface="Verdana"/>
                <a:cs typeface="Verdana"/>
              </a:rPr>
              <a:t>English</a:t>
            </a:r>
            <a:r>
              <a:rPr sz="2850" b="1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-120" dirty="0">
                <a:solidFill>
                  <a:srgbClr val="FFFFFF"/>
                </a:solidFill>
                <a:latin typeface="Verdana"/>
                <a:cs typeface="Verdana"/>
              </a:rPr>
              <a:t>Checkers</a:t>
            </a:r>
            <a:r>
              <a:rPr sz="2850" b="1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65" dirty="0">
                <a:solidFill>
                  <a:srgbClr val="FFFFFF"/>
                </a:solidFill>
                <a:latin typeface="Verdana"/>
                <a:cs typeface="Verdana"/>
              </a:rPr>
              <a:t>include</a:t>
            </a:r>
            <a:r>
              <a:rPr sz="28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search </a:t>
            </a:r>
            <a:r>
              <a:rPr sz="2850" spc="95" dirty="0">
                <a:solidFill>
                  <a:srgbClr val="FFFFFF"/>
                </a:solidFill>
                <a:latin typeface="Verdana"/>
                <a:cs typeface="Verdana"/>
              </a:rPr>
              <a:t>depth</a:t>
            </a:r>
            <a:r>
              <a:rPr sz="2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limitations</a:t>
            </a:r>
            <a:r>
              <a:rPr sz="28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55" dirty="0">
                <a:solidFill>
                  <a:srgbClr val="FFFFFF"/>
                </a:solidFill>
                <a:latin typeface="Verdana"/>
                <a:cs typeface="Verdana"/>
              </a:rPr>
              <a:t>optimizing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performance.</a:t>
            </a:r>
            <a:r>
              <a:rPr sz="28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70" dirty="0">
                <a:solidFill>
                  <a:srgbClr val="FFFFFF"/>
                </a:solidFill>
                <a:latin typeface="Verdana"/>
                <a:cs typeface="Verdana"/>
              </a:rPr>
              <a:t>Balancing</a:t>
            </a:r>
            <a:r>
              <a:rPr sz="28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85" dirty="0">
                <a:solidFill>
                  <a:srgbClr val="FFFFFF"/>
                </a:solidFill>
                <a:latin typeface="Verdana"/>
                <a:cs typeface="Verdana"/>
              </a:rPr>
              <a:t>game </a:t>
            </a:r>
            <a:r>
              <a:rPr sz="2850" spc="55" dirty="0">
                <a:solidFill>
                  <a:srgbClr val="FFFFFF"/>
                </a:solidFill>
                <a:latin typeface="Verdana"/>
                <a:cs typeface="Verdana"/>
              </a:rPr>
              <a:t>speed</a:t>
            </a:r>
            <a:r>
              <a:rPr sz="28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difﬁculty</a:t>
            </a:r>
            <a:r>
              <a:rPr sz="28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crucial.</a:t>
            </a:r>
            <a:endParaRPr sz="2850">
              <a:latin typeface="Verdana"/>
              <a:cs typeface="Verdana"/>
            </a:endParaRPr>
          </a:p>
          <a:p>
            <a:pPr marL="12700" marR="5080">
              <a:lnSpc>
                <a:spcPct val="100899"/>
              </a:lnSpc>
            </a:pP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sz="28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28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50" dirty="0">
                <a:solidFill>
                  <a:srgbClr val="FFFFFF"/>
                </a:solidFill>
                <a:latin typeface="Verdana"/>
                <a:cs typeface="Verdana"/>
              </a:rPr>
              <a:t>iterative</a:t>
            </a:r>
            <a:r>
              <a:rPr sz="28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75" dirty="0">
                <a:solidFill>
                  <a:srgbClr val="FFFFFF"/>
                </a:solidFill>
                <a:latin typeface="Verdana"/>
                <a:cs typeface="Verdana"/>
              </a:rPr>
              <a:t>deepening </a:t>
            </a:r>
            <a:r>
              <a:rPr sz="28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move</a:t>
            </a:r>
            <a:r>
              <a:rPr sz="28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ordering</a:t>
            </a:r>
            <a:r>
              <a:rPr sz="28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7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8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address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8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challenges."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36341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0" dirty="0"/>
              <a:t>Conclusion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9094109" y="2586901"/>
            <a:ext cx="159893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strategic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52933" y="2586901"/>
            <a:ext cx="183896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gameplay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4885" y="2586901"/>
            <a:ext cx="4946650" cy="8883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235"/>
              </a:spcBef>
              <a:tabLst>
                <a:tab pos="1748789" algn="l"/>
                <a:tab pos="2929255" algn="l"/>
                <a:tab pos="3808729" algn="l"/>
              </a:tabLst>
            </a:pP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English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Checkers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50" spc="55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opportunities.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50" spc="55" dirty="0">
                <a:solidFill>
                  <a:srgbClr val="FFFFFF"/>
                </a:solidFill>
                <a:latin typeface="Verdana"/>
                <a:cs typeface="Verdana"/>
              </a:rPr>
              <a:t>Embracing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4224" y="2586901"/>
            <a:ext cx="1790064" cy="8883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16865" marR="5080" indent="-304800">
              <a:lnSpc>
                <a:spcPts val="3379"/>
              </a:lnSpc>
              <a:spcBef>
                <a:spcPts val="235"/>
              </a:spcBef>
              <a:tabLst>
                <a:tab pos="767080" algn="l"/>
              </a:tabLst>
            </a:pP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50" spc="-45" dirty="0">
                <a:solidFill>
                  <a:srgbClr val="FFFFFF"/>
                </a:solidFill>
                <a:latin typeface="Verdana"/>
                <a:cs typeface="Verdana"/>
              </a:rPr>
              <a:t>offers 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90434" y="3015526"/>
            <a:ext cx="156972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enriches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7094" y="3015526"/>
            <a:ext cx="146113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95" dirty="0">
                <a:solidFill>
                  <a:srgbClr val="FFFFFF"/>
                </a:solidFill>
                <a:latin typeface="Verdana"/>
                <a:cs typeface="Verdana"/>
              </a:rPr>
              <a:t>gaming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5526" y="3015526"/>
            <a:ext cx="227139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35" dirty="0">
                <a:solidFill>
                  <a:srgbClr val="FFFFFF"/>
                </a:solidFill>
                <a:latin typeface="Verdana"/>
                <a:cs typeface="Verdana"/>
              </a:rPr>
              <a:t>experiences,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51729" y="2586901"/>
            <a:ext cx="2616200" cy="88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400"/>
              </a:lnSpc>
              <a:spcBef>
                <a:spcPts val="100"/>
              </a:spcBef>
              <a:tabLst>
                <a:tab pos="1089025" algn="l"/>
              </a:tabLst>
            </a:pPr>
            <a:r>
              <a:rPr sz="2850" spc="4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endParaRPr sz="2850">
              <a:latin typeface="Verdana"/>
              <a:cs typeface="Verdana"/>
            </a:endParaRPr>
          </a:p>
          <a:p>
            <a:pPr marR="5080" algn="r">
              <a:lnSpc>
                <a:spcPts val="3400"/>
              </a:lnSpc>
            </a:pP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creating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54885" y="3453676"/>
            <a:ext cx="374269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50" dirty="0">
                <a:solidFill>
                  <a:srgbClr val="FFFFFF"/>
                </a:solidFill>
                <a:latin typeface="Verdana"/>
                <a:cs typeface="Verdana"/>
              </a:rPr>
              <a:t>dynamic</a:t>
            </a:r>
            <a:r>
              <a:rPr sz="28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challenges.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383</Words>
  <Application>Microsoft Office PowerPoint</Application>
  <PresentationFormat>Custom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Verdana</vt:lpstr>
      <vt:lpstr>Office Theme</vt:lpstr>
      <vt:lpstr>AI Checker : Classic Checkers game with an</vt:lpstr>
      <vt:lpstr>Introduction</vt:lpstr>
      <vt:lpstr>Game Design</vt:lpstr>
      <vt:lpstr>Basic Checkers Rules</vt:lpstr>
      <vt:lpstr>AI in Checkers</vt:lpstr>
      <vt:lpstr>User Interface (UI)</vt:lpstr>
      <vt:lpstr>"Checker Game: Enhancing Cognitive Skills and Knowledge"</vt:lpstr>
      <vt:lpstr>Challenges and Considerations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vishal prajapati</cp:lastModifiedBy>
  <cp:revision>1</cp:revision>
  <dcterms:created xsi:type="dcterms:W3CDTF">2024-03-11T07:11:28Z</dcterms:created>
  <dcterms:modified xsi:type="dcterms:W3CDTF">2024-03-11T07:12:29Z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2024-03-11T00:00:00Z</vt:filetime>
  </property>
  <property fmtid="{D5CDD505-2E9C-101B-9397-08002B2CF9AE}" pid="5" name="Producer">
    <vt:lpwstr>3-Heights(TM) PDF Security Shell 4.8.25.2 (http://www.pdf-tools.com)</vt:lpwstr>
  </property>
</Properties>
</file>